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6" r:id="rId10"/>
    <p:sldId id="268" r:id="rId11"/>
    <p:sldId id="269" r:id="rId12"/>
    <p:sldId id="270" r:id="rId13"/>
    <p:sldId id="271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792AE7-F9EF-474F-9096-D92DC79A1CDE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287DF8-FE08-4742-99DA-C18713BB9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275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Placeholder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8488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Placeholder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648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Placeholder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7605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Placeholder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926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overOverlay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4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6" name="TextBox 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  <a:ea typeface="+mn-ea"/>
                  <a:cs typeface="+mn-cs"/>
                </a:rPr>
                <a:t></a:t>
              </a:r>
            </a:p>
          </p:txBody>
        </p:sp>
        <p:cxnSp>
          <p:nvCxnSpPr>
            <p:cNvPr id="7" name="Straight Connector 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E5D711C-96A5-430F-9109-4977F49663DE}" type="datetimeFigureOut">
              <a:rPr lang="en-US"/>
              <a:pPr>
                <a:defRPr/>
              </a:pPr>
              <a:t>3/1/2016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360BC22-7204-4A09-B78F-A49F41A2B1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5" name="TextBox 4"/>
            <p:cNvSpPr txBox="1"/>
            <p:nvPr/>
          </p:nvSpPr>
          <p:spPr>
            <a:xfrm>
              <a:off x="4147772" y="1381459"/>
              <a:ext cx="876363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  <a:ea typeface="+mn-ea"/>
                  <a:cs typeface="+mn-cs"/>
                </a:rPr>
                <a:t></a:t>
              </a:r>
            </a:p>
          </p:txBody>
        </p:sp>
        <p:cxnSp>
          <p:nvCxnSpPr>
            <p:cNvPr id="6" name="Straight Connector 5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9109C1-58B0-487C-89A5-9891BCC5926C}" type="datetimeFigureOut">
              <a:rPr lang="en-US"/>
              <a:pPr>
                <a:defRPr/>
              </a:pPr>
              <a:t>3/1/2016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E0696-5AE6-4741-BCC1-073C08C3B0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 rot="5400000">
            <a:off x="3908425" y="2881313"/>
            <a:ext cx="5481637" cy="922338"/>
            <a:chOff x="1815339" y="1381459"/>
            <a:chExt cx="5480154" cy="923330"/>
          </a:xfrm>
        </p:grpSpPr>
        <p:sp>
          <p:nvSpPr>
            <p:cNvPr id="5" name="TextBox 4"/>
            <p:cNvSpPr txBox="1"/>
            <p:nvPr/>
          </p:nvSpPr>
          <p:spPr>
            <a:xfrm>
              <a:off x="4145158" y="1383048"/>
              <a:ext cx="877649" cy="92332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  <a:ea typeface="+mn-ea"/>
                  <a:cs typeface="+mn-cs"/>
                </a:rPr>
                <a:t></a:t>
              </a:r>
            </a:p>
          </p:txBody>
        </p:sp>
        <p:cxnSp>
          <p:nvCxnSpPr>
            <p:cNvPr id="6" name="Straight Connector 5"/>
            <p:cNvCxnSpPr/>
            <p:nvPr/>
          </p:nvCxnSpPr>
          <p:spPr>
            <a:xfrm flipH="1" flipV="1">
              <a:off x="1813750" y="1926557"/>
              <a:ext cx="2469482" cy="1589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10800000">
              <a:off x="4824424" y="1929735"/>
              <a:ext cx="2469482" cy="1589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8EFE9-B45F-4E7A-949B-0D8072D9B560}" type="datetimeFigureOut">
              <a:rPr lang="en-US"/>
              <a:pPr>
                <a:defRPr/>
              </a:pPr>
              <a:t>3/1/2016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3635D-4DF3-401F-BDD4-7544C4219B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5" name="TextBox 4"/>
            <p:cNvSpPr txBox="1"/>
            <p:nvPr/>
          </p:nvSpPr>
          <p:spPr>
            <a:xfrm>
              <a:off x="4147772" y="1381459"/>
              <a:ext cx="876363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  <a:ea typeface="+mn-ea"/>
                  <a:cs typeface="+mn-cs"/>
                </a:rPr>
                <a:t></a:t>
              </a:r>
            </a:p>
          </p:txBody>
        </p:sp>
        <p:cxnSp>
          <p:nvCxnSpPr>
            <p:cNvPr id="6" name="Straight Connector 5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18FAF9-10A9-467B-AE3C-58FC79B97A17}" type="datetimeFigureOut">
              <a:rPr lang="en-US"/>
              <a:pPr>
                <a:defRPr/>
              </a:pPr>
              <a:t>3/1/2016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4FB7B-83AF-4DBE-A6E3-C8B96DDDCD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overOverlay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1173163" y="2887663"/>
            <a:ext cx="6778625" cy="923925"/>
            <a:chOff x="1172584" y="1381459"/>
            <a:chExt cx="6779110" cy="923330"/>
          </a:xfrm>
        </p:grpSpPr>
        <p:sp>
          <p:nvSpPr>
            <p:cNvPr id="6" name="TextBox 5"/>
            <p:cNvSpPr txBox="1"/>
            <p:nvPr/>
          </p:nvSpPr>
          <p:spPr>
            <a:xfrm>
              <a:off x="4147772" y="1381459"/>
              <a:ext cx="876363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  <a:ea typeface="+mn-ea"/>
                  <a:cs typeface="+mn-cs"/>
                </a:rPr>
                <a:t></a:t>
              </a:r>
            </a:p>
          </p:txBody>
        </p:sp>
        <p:cxnSp>
          <p:nvCxnSpPr>
            <p:cNvPr id="7" name="Straight Connector 6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10800000">
              <a:off x="4832033" y="1927207"/>
              <a:ext cx="3119661" cy="1586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8EFD7-FB31-4DE2-9D4D-DDDCD059B4A9}" type="datetimeFigureOut">
              <a:rPr lang="en-US"/>
              <a:pPr>
                <a:defRPr/>
              </a:pPr>
              <a:t>3/1/2016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608074-4BA4-4A4A-90BF-C4D6C2C956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6" name="TextBox 5"/>
            <p:cNvSpPr txBox="1"/>
            <p:nvPr/>
          </p:nvSpPr>
          <p:spPr>
            <a:xfrm>
              <a:off x="4147772" y="1381459"/>
              <a:ext cx="876363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  <a:ea typeface="+mn-ea"/>
                  <a:cs typeface="+mn-cs"/>
                </a:rPr>
                <a:t></a:t>
              </a:r>
            </a:p>
          </p:txBody>
        </p:sp>
        <p:cxnSp>
          <p:nvCxnSpPr>
            <p:cNvPr id="7" name="Straight Connector 6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DF31B-56A1-451B-B526-FC78CE2FB797}" type="datetimeFigureOut">
              <a:rPr lang="en-US"/>
              <a:pPr>
                <a:defRPr/>
              </a:pPr>
              <a:t>3/1/2016</a:t>
            </a:fld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4589D-7E4D-4F78-9766-E9AC13D508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8" name="TextBox 7"/>
            <p:cNvSpPr txBox="1"/>
            <p:nvPr/>
          </p:nvSpPr>
          <p:spPr>
            <a:xfrm>
              <a:off x="4147772" y="1381459"/>
              <a:ext cx="876363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  <a:ea typeface="+mn-ea"/>
                  <a:cs typeface="+mn-cs"/>
                </a:rPr>
                <a:t></a:t>
              </a:r>
            </a:p>
          </p:txBody>
        </p:sp>
        <p:cxnSp>
          <p:nvCxnSpPr>
            <p:cNvPr id="9" name="Straight Connector 8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07FA3-E88F-415E-8745-C77958AF5F5D}" type="datetimeFigureOut">
              <a:rPr lang="en-US"/>
              <a:pPr>
                <a:defRPr/>
              </a:pPr>
              <a:t>3/1/2016</a:t>
            </a:fld>
            <a:endParaRPr lang="en-US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988EFB-A686-4505-AA3C-4072D544F6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4" name="TextBox 3"/>
            <p:cNvSpPr txBox="1"/>
            <p:nvPr/>
          </p:nvSpPr>
          <p:spPr>
            <a:xfrm>
              <a:off x="4147772" y="1381459"/>
              <a:ext cx="876363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  <a:ea typeface="+mn-ea"/>
                  <a:cs typeface="+mn-cs"/>
                </a:rPr>
                <a:t></a:t>
              </a:r>
            </a:p>
          </p:txBody>
        </p:sp>
        <p:cxnSp>
          <p:nvCxnSpPr>
            <p:cNvPr id="5" name="Straight Connector 4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E8D60-7D11-4E54-8BB7-BF741A79331B}" type="datetimeFigureOut">
              <a:rPr lang="en-US"/>
              <a:pPr>
                <a:defRPr/>
              </a:pPr>
              <a:t>3/1/2016</a:t>
            </a:fld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3B26B0-02C2-4BB3-B75A-D4BCEF4A96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71B97-0480-49EB-B029-52ECBE89CF4B}" type="datetimeFigureOut">
              <a:rPr lang="en-US"/>
              <a:pPr>
                <a:defRPr/>
              </a:pPr>
              <a:t>3/1/2016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B2470-45A7-4BF4-96EE-50A4C5C01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4B322F-D229-413B-9A18-D910B4A21235}" type="datetimeFigureOut">
              <a:rPr lang="en-US"/>
              <a:pPr>
                <a:defRPr/>
              </a:pPr>
              <a:t>3/1/2016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15463-7EDC-4C95-95F3-5F6F96CF21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92A49-E511-48E2-8B62-1466163408CF}" type="datetimeFigureOut">
              <a:rPr lang="en-US"/>
              <a:pPr>
                <a:defRPr/>
              </a:pPr>
              <a:t>3/1/2016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3523D-926E-4C27-9EEB-C6AB5BE0F7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688975" y="569913"/>
            <a:ext cx="7756525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98500" y="2247900"/>
            <a:ext cx="7747000" cy="387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63" y="61610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A80CD8F-F918-47B1-B1D4-8CD153BECE63}" type="datetimeFigureOut">
              <a:rPr lang="en-US"/>
              <a:pPr>
                <a:defRPr/>
              </a:pPr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08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8925" y="61610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7A4F8BA-D4FA-4668-8C9B-161C77D2B1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1" r:id="rId7"/>
    <p:sldLayoutId id="2147483670" r:id="rId8"/>
    <p:sldLayoutId id="2147483669" r:id="rId9"/>
    <p:sldLayoutId id="2147483678" r:id="rId10"/>
    <p:sldLayoutId id="214748367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latin typeface="+mj-lt"/>
          <a:ea typeface="ヒラギノ角ゴ Pro W3" pitchFamily="84" charset="-128"/>
          <a:cs typeface="ヒラギノ角ゴ Pro W3" pitchFamily="84" charset="-128"/>
        </a:defRPr>
      </a:lvl1pPr>
      <a:lvl2pPr algn="ctr" rtl="0" fontAlgn="base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Book Antiqua" charset="0"/>
          <a:ea typeface="ヒラギノ角ゴ Pro W3" pitchFamily="84" charset="-128"/>
          <a:cs typeface="ヒラギノ角ゴ Pro W3" pitchFamily="84" charset="-128"/>
        </a:defRPr>
      </a:lvl2pPr>
      <a:lvl3pPr algn="ctr" rtl="0" fontAlgn="base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Book Antiqua" charset="0"/>
          <a:ea typeface="ヒラギノ角ゴ Pro W3" pitchFamily="84" charset="-128"/>
          <a:cs typeface="ヒラギノ角ゴ Pro W3" pitchFamily="84" charset="-128"/>
        </a:defRPr>
      </a:lvl3pPr>
      <a:lvl4pPr algn="ctr" rtl="0" fontAlgn="base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Book Antiqua" charset="0"/>
          <a:ea typeface="ヒラギノ角ゴ Pro W3" pitchFamily="84" charset="-128"/>
          <a:cs typeface="ヒラギノ角ゴ Pro W3" pitchFamily="84" charset="-128"/>
        </a:defRPr>
      </a:lvl4pPr>
      <a:lvl5pPr algn="ctr" rtl="0" fontAlgn="base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Book Antiqua" charset="0"/>
          <a:ea typeface="ヒラギノ角ゴ Pro W3" pitchFamily="84" charset="-128"/>
          <a:cs typeface="ヒラギノ角ゴ Pro W3" pitchFamily="84" charset="-128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125" indent="-365125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84" charset="2"/>
        <a:buChar char=""/>
        <a:defRPr sz="2400" kern="1200">
          <a:solidFill>
            <a:srgbClr val="262626"/>
          </a:solidFill>
          <a:latin typeface="+mn-lt"/>
          <a:ea typeface="ヒラギノ角ゴ Pro W3" pitchFamily="84" charset="-128"/>
          <a:cs typeface="ヒラギノ角ゴ Pro W3" pitchFamily="84" charset="-128"/>
        </a:defRPr>
      </a:lvl1pPr>
      <a:lvl2pPr marL="776288" indent="-365125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84" charset="2"/>
        <a:buChar char=""/>
        <a:defRPr sz="2200" kern="1200">
          <a:solidFill>
            <a:srgbClr val="262626"/>
          </a:solidFill>
          <a:latin typeface="+mn-lt"/>
          <a:ea typeface="ヒラギノ角ゴ Pro W3" pitchFamily="84" charset="-128"/>
          <a:cs typeface="+mn-cs"/>
        </a:defRPr>
      </a:lvl2pPr>
      <a:lvl3pPr marL="1143000" indent="-365125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84" charset="2"/>
        <a:buChar char=""/>
        <a:defRPr sz="2000" kern="1200">
          <a:solidFill>
            <a:srgbClr val="262626"/>
          </a:solidFill>
          <a:latin typeface="+mn-lt"/>
          <a:ea typeface="ヒラギノ角ゴ Pro W3" pitchFamily="84" charset="-128"/>
          <a:cs typeface="+mn-cs"/>
        </a:defRPr>
      </a:lvl3pPr>
      <a:lvl4pPr marL="1508125" indent="-319088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84" charset="2"/>
        <a:buChar char=""/>
        <a:defRPr kern="1200">
          <a:solidFill>
            <a:srgbClr val="262626"/>
          </a:solidFill>
          <a:latin typeface="+mn-lt"/>
          <a:ea typeface="ヒラギノ角ゴ Pro W3" pitchFamily="84" charset="-128"/>
          <a:cs typeface="+mn-cs"/>
        </a:defRPr>
      </a:lvl4pPr>
      <a:lvl5pPr marL="1828800" indent="-319088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84" charset="2"/>
        <a:buChar char=""/>
        <a:defRPr sz="1600" kern="1200">
          <a:solidFill>
            <a:srgbClr val="262626"/>
          </a:solidFill>
          <a:latin typeface="+mn-lt"/>
          <a:ea typeface="ヒラギノ角ゴ Pro W3" pitchFamily="84" charset="-128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Thurgood Marshall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138"/>
            <a:ext cx="6400800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>
                <a:ea typeface="+mn-ea"/>
                <a:cs typeface="+mn-cs"/>
              </a:rPr>
              <a:t>By: Danielle Ruff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>
                <a:ea typeface="+mn-ea"/>
                <a:cs typeface="+mn-cs"/>
              </a:rPr>
              <a:t>Cartersville Elementary School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>
                <a:ea typeface="+mn-ea"/>
                <a:cs typeface="+mn-cs"/>
              </a:rPr>
              <a:t>3</a:t>
            </a:r>
            <a:r>
              <a:rPr lang="en-US" baseline="30000" dirty="0" smtClean="0">
                <a:ea typeface="+mn-ea"/>
                <a:cs typeface="+mn-cs"/>
              </a:rPr>
              <a:t>rd</a:t>
            </a:r>
            <a:r>
              <a:rPr lang="en-US" dirty="0" smtClean="0">
                <a:ea typeface="+mn-ea"/>
                <a:cs typeface="+mn-cs"/>
              </a:rPr>
              <a:t> Grade</a:t>
            </a:r>
            <a:endParaRPr lang="en-US" dirty="0"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Thurgood Marshall: Later in Life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138"/>
            <a:ext cx="6400800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>
                <a:ea typeface="+mn-ea"/>
                <a:cs typeface="+mn-cs"/>
              </a:rPr>
              <a:t>By: Danielle Ruff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>
                <a:ea typeface="+mn-ea"/>
                <a:cs typeface="+mn-cs"/>
              </a:rPr>
              <a:t>Cartersville Elementary School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>
                <a:ea typeface="+mn-ea"/>
                <a:cs typeface="+mn-cs"/>
              </a:rPr>
              <a:t>3</a:t>
            </a:r>
            <a:r>
              <a:rPr lang="en-US" baseline="30000" dirty="0" smtClean="0">
                <a:ea typeface="+mn-ea"/>
                <a:cs typeface="+mn-cs"/>
              </a:rPr>
              <a:t>rd</a:t>
            </a:r>
            <a:r>
              <a:rPr lang="en-US" dirty="0" smtClean="0">
                <a:ea typeface="+mn-ea"/>
                <a:cs typeface="+mn-cs"/>
              </a:rPr>
              <a:t> Grade</a:t>
            </a:r>
            <a:endParaRPr lang="en-US" dirty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915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 1961 Marshall became a federal judge. </a:t>
            </a:r>
          </a:p>
          <a:p>
            <a:r>
              <a:rPr lang="en-US" smtClean="0"/>
              <a:t>In 1965 he became the solicitor general</a:t>
            </a:r>
          </a:p>
          <a:p>
            <a:pPr lvl="1"/>
            <a:r>
              <a:rPr lang="en-US" smtClean="0"/>
              <a:t>The solicitor general is the lawyer for the federal government.</a:t>
            </a:r>
          </a:p>
          <a:p>
            <a:pPr lvl="1"/>
            <a:r>
              <a:rPr lang="en-US" smtClean="0"/>
              <a:t>Marshall was the first African American to serve in this position.</a:t>
            </a:r>
          </a:p>
          <a:p>
            <a:r>
              <a:rPr lang="en-US" smtClean="0"/>
              <a:t>In 1967 President Lyndon B. Johnson appointed Marshall to the United States Supreme Court. </a:t>
            </a:r>
          </a:p>
        </p:txBody>
      </p:sp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Justice of the Supreme Court</a:t>
            </a:r>
          </a:p>
        </p:txBody>
      </p:sp>
    </p:spTree>
    <p:extLst>
      <p:ext uri="{BB962C8B-B14F-4D97-AF65-F5344CB8AC3E}">
        <p14:creationId xmlns:p14="http://schemas.microsoft.com/office/powerpoint/2010/main" val="117081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Supreme Court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2057400"/>
            <a:ext cx="3803650" cy="4419600"/>
          </a:xfrm>
        </p:spPr>
        <p:txBody>
          <a:bodyPr rtlCol="0">
            <a:normAutofit fontScale="92500"/>
          </a:bodyPr>
          <a:lstStyle/>
          <a:p>
            <a:pPr marL="365760" indent="-365760" fontAlgn="auto">
              <a:spcAft>
                <a:spcPts val="0"/>
              </a:spcAft>
              <a:buFont typeface="Wingdings" pitchFamily="2" charset="2"/>
              <a:buChar char=""/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+mn-ea"/>
                <a:cs typeface="+mn-cs"/>
              </a:rPr>
              <a:t>Thurgood Marshall was the first African American to be a justice of the Supreme Court.</a:t>
            </a:r>
          </a:p>
          <a:p>
            <a:pPr marL="365760" indent="-365760" fontAlgn="auto">
              <a:spcAft>
                <a:spcPts val="0"/>
              </a:spcAft>
              <a:buFont typeface="Wingdings" pitchFamily="2" charset="2"/>
              <a:buChar char=""/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+mn-ea"/>
                <a:cs typeface="+mn-cs"/>
              </a:rPr>
              <a:t>He served on the court for 24 years.</a:t>
            </a:r>
          </a:p>
          <a:p>
            <a:pPr marL="365760" indent="-365760" fontAlgn="auto">
              <a:spcAft>
                <a:spcPts val="0"/>
              </a:spcAft>
              <a:buFont typeface="Wingdings" pitchFamily="2" charset="2"/>
              <a:buChar char=""/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+mn-ea"/>
                <a:cs typeface="+mn-cs"/>
              </a:rPr>
              <a:t>As a justice, he helped decide which laws followed the Constitution.</a:t>
            </a:r>
          </a:p>
          <a:p>
            <a:pPr marL="365760" indent="-365760" fontAlgn="auto">
              <a:spcAft>
                <a:spcPts val="0"/>
              </a:spcAft>
              <a:buFont typeface="Wingdings" pitchFamily="2" charset="2"/>
              <a:buChar char=""/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+mn-ea"/>
                <a:cs typeface="+mn-cs"/>
              </a:rPr>
              <a:t>He also worked for equal rights under the law for all citizens.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ea typeface="+mn-ea"/>
              <a:cs typeface="+mn-cs"/>
            </a:endParaRPr>
          </a:p>
        </p:txBody>
      </p:sp>
      <p:pic>
        <p:nvPicPr>
          <p:cNvPr id="15364" name="Picture 1028" descr="Thurgood-Marshall-9400241-1-402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4645025" y="2276475"/>
            <a:ext cx="3803650" cy="3803650"/>
          </a:xfrm>
        </p:spPr>
      </p:pic>
    </p:spTree>
    <p:extLst>
      <p:ext uri="{BB962C8B-B14F-4D97-AF65-F5344CB8AC3E}">
        <p14:creationId xmlns:p14="http://schemas.microsoft.com/office/powerpoint/2010/main" val="260015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End of Life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2239963"/>
            <a:ext cx="3803650" cy="3876675"/>
          </a:xfrm>
        </p:spPr>
        <p:txBody>
          <a:bodyPr rtlCol="0">
            <a:normAutofit lnSpcReduction="10000"/>
          </a:bodyPr>
          <a:lstStyle/>
          <a:p>
            <a:pPr marL="365760" indent="-365760" fontAlgn="auto">
              <a:spcAft>
                <a:spcPts val="0"/>
              </a:spcAft>
              <a:buFont typeface="Wingdings" pitchFamily="2" charset="2"/>
              <a:buChar char=""/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+mn-ea"/>
                <a:cs typeface="+mn-cs"/>
              </a:rPr>
              <a:t>Thurgood Marshall died in 1993.</a:t>
            </a:r>
          </a:p>
          <a:p>
            <a:pPr marL="365760" indent="-365760" fontAlgn="auto">
              <a:spcAft>
                <a:spcPts val="0"/>
              </a:spcAft>
              <a:buFont typeface="Wingdings" pitchFamily="2" charset="2"/>
              <a:buChar char=""/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+mn-ea"/>
                <a:cs typeface="+mn-cs"/>
              </a:rPr>
              <a:t>Marshall is remember has an important man who fought for the civil rights of all Americans.</a:t>
            </a:r>
          </a:p>
          <a:p>
            <a:pPr marL="365760" indent="-365760" fontAlgn="auto">
              <a:spcAft>
                <a:spcPts val="0"/>
              </a:spcAft>
              <a:buFont typeface="Wingdings" pitchFamily="2" charset="2"/>
              <a:buChar char=""/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+mn-ea"/>
                <a:cs typeface="+mn-cs"/>
              </a:rPr>
              <a:t>In 1993 the state of Maryland created a memorial for Marshall at the State House in Annapolis.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ea typeface="+mn-ea"/>
              <a:cs typeface="+mn-cs"/>
            </a:endParaRPr>
          </a:p>
        </p:txBody>
      </p:sp>
      <p:pic>
        <p:nvPicPr>
          <p:cNvPr id="16388" name="Picture 1028" descr="aa_marshallthrgd_subj_m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4645025" y="2276475"/>
            <a:ext cx="3803650" cy="3803650"/>
          </a:xfrm>
        </p:spPr>
      </p:pic>
    </p:spTree>
    <p:extLst>
      <p:ext uri="{BB962C8B-B14F-4D97-AF65-F5344CB8AC3E}">
        <p14:creationId xmlns:p14="http://schemas.microsoft.com/office/powerpoint/2010/main" val="115631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Early Life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2239963"/>
            <a:ext cx="3803650" cy="3876675"/>
          </a:xfrm>
        </p:spPr>
        <p:txBody>
          <a:bodyPr rtlCol="0">
            <a:normAutofit fontScale="92500" lnSpcReduction="10000"/>
          </a:bodyPr>
          <a:lstStyle/>
          <a:p>
            <a:pPr marL="365760" indent="-365760" fontAlgn="auto">
              <a:spcAft>
                <a:spcPts val="0"/>
              </a:spcAft>
              <a:buFont typeface="Wingdings" pitchFamily="2" charset="2"/>
              <a:buChar char=""/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+mn-ea"/>
                <a:cs typeface="+mn-cs"/>
              </a:rPr>
              <a:t>Thurgood Marshall was born in 1908 in Baltimore, Maryland.</a:t>
            </a:r>
          </a:p>
          <a:p>
            <a:pPr marL="365760" indent="-365760" fontAlgn="auto">
              <a:spcAft>
                <a:spcPts val="0"/>
              </a:spcAft>
              <a:buFont typeface="Wingdings" pitchFamily="2" charset="2"/>
              <a:buChar char=""/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+mn-ea"/>
                <a:cs typeface="+mn-cs"/>
              </a:rPr>
              <a:t>Education was important to Marshall’s parents.</a:t>
            </a:r>
          </a:p>
          <a:p>
            <a:pPr marL="365760" indent="-365760" fontAlgn="auto">
              <a:spcAft>
                <a:spcPts val="0"/>
              </a:spcAft>
              <a:buFont typeface="Wingdings" pitchFamily="2" charset="2"/>
              <a:buChar char=""/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+mn-ea"/>
                <a:cs typeface="+mn-cs"/>
              </a:rPr>
              <a:t>He was smart, but liked to play pranks at school.</a:t>
            </a:r>
          </a:p>
          <a:p>
            <a:pPr marL="777240" lvl="1" indent="-365760" fontAlgn="auto">
              <a:spcAft>
                <a:spcPts val="0"/>
              </a:spcAft>
              <a:buFont typeface="Wingdings" pitchFamily="2" charset="2"/>
              <a:buChar char=""/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+mn-ea"/>
              </a:rPr>
              <a:t>A principal once punished him by making him memorize the United States Constitution.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ea typeface="+mn-ea"/>
            </a:endParaRPr>
          </a:p>
        </p:txBody>
      </p:sp>
      <p:pic>
        <p:nvPicPr>
          <p:cNvPr id="14340" name="Picture 1028" descr="ThurgoodMarshall-1919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5156200" y="2239963"/>
            <a:ext cx="2779713" cy="38766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Because of the Punishment</a:t>
            </a:r>
          </a:p>
        </p:txBody>
      </p:sp>
      <p:sp>
        <p:nvSpPr>
          <p:cNvPr id="15362" name="Text Placeholder 3"/>
          <p:cNvSpPr>
            <a:spLocks noGrp="1"/>
          </p:cNvSpPr>
          <p:nvPr>
            <p:ph type="body" idx="1"/>
          </p:nvPr>
        </p:nvSpPr>
        <p:spPr>
          <a:xfrm>
            <a:off x="1050925" y="2239963"/>
            <a:ext cx="3443288" cy="658812"/>
          </a:xfrm>
        </p:spPr>
        <p:txBody>
          <a:bodyPr/>
          <a:lstStyle/>
          <a:p>
            <a:endParaRPr lang="en-US"/>
          </a:p>
        </p:txBody>
      </p:sp>
      <p:sp>
        <p:nvSpPr>
          <p:cNvPr id="15363" name="Content Placeholder 2"/>
          <p:cNvSpPr>
            <a:spLocks noGrp="1"/>
          </p:cNvSpPr>
          <p:nvPr>
            <p:ph sz="half" idx="2"/>
          </p:nvPr>
        </p:nvSpPr>
        <p:spPr>
          <a:xfrm>
            <a:off x="688975" y="2947988"/>
            <a:ext cx="3803650" cy="3171825"/>
          </a:xfrm>
        </p:spPr>
        <p:txBody>
          <a:bodyPr/>
          <a:lstStyle/>
          <a:p>
            <a:r>
              <a:rPr lang="en-US" smtClean="0"/>
              <a:t>After memorizing the Constitution, Marshall realized that African Americans were not being treated fairly.</a:t>
            </a:r>
          </a:p>
          <a:p>
            <a:r>
              <a:rPr lang="en-US" smtClean="0"/>
              <a:t>At this time in America segregation was still allowed. </a:t>
            </a:r>
          </a:p>
        </p:txBody>
      </p:sp>
      <p:sp>
        <p:nvSpPr>
          <p:cNvPr id="15364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213" y="2239963"/>
            <a:ext cx="3448050" cy="658812"/>
          </a:xfrm>
        </p:spPr>
        <p:txBody>
          <a:bodyPr/>
          <a:lstStyle/>
          <a:p>
            <a:r>
              <a:rPr lang="en-US" smtClean="0"/>
              <a:t>Vocabulary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944813"/>
            <a:ext cx="3800475" cy="3171825"/>
          </a:xfrm>
        </p:spPr>
        <p:txBody>
          <a:bodyPr rtlCol="0">
            <a:normAutofit fontScale="92500" lnSpcReduction="10000"/>
          </a:bodyPr>
          <a:lstStyle/>
          <a:p>
            <a:pPr marL="365760" indent="-365760" fontAlgn="auto">
              <a:spcAft>
                <a:spcPts val="0"/>
              </a:spcAft>
              <a:buFont typeface="Wingdings" pitchFamily="2" charset="2"/>
              <a:buChar char=""/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+mn-ea"/>
                <a:cs typeface="+mn-cs"/>
              </a:rPr>
              <a:t>Segregation:  a policy of keeping people separated because of race or other differences</a:t>
            </a:r>
          </a:p>
          <a:p>
            <a:pPr marL="365760" indent="-365760" fontAlgn="auto">
              <a:spcAft>
                <a:spcPts val="0"/>
              </a:spcAft>
              <a:buFont typeface="Wingdings" pitchFamily="2" charset="2"/>
              <a:buChar char=""/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+mn-ea"/>
                <a:cs typeface="+mn-cs"/>
              </a:rPr>
              <a:t>Example: Thurgood went to a school for African American children. There were no white children in his school.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Content Placeholder 7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495800"/>
          </a:xfrm>
        </p:spPr>
        <p:txBody>
          <a:bodyPr/>
          <a:lstStyle/>
          <a:p>
            <a:r>
              <a:rPr lang="en-US" smtClean="0"/>
              <a:t>Thurgood Marshall wanted to end segregation and give people of all races the same rights.</a:t>
            </a:r>
          </a:p>
          <a:p>
            <a:r>
              <a:rPr lang="en-US" smtClean="0"/>
              <a:t>After college he decided to become a lawyer.</a:t>
            </a:r>
          </a:p>
          <a:p>
            <a:r>
              <a:rPr lang="en-US" smtClean="0"/>
              <a:t>In 1930 he applied to a law school.</a:t>
            </a:r>
          </a:p>
          <a:p>
            <a:pPr lvl="1"/>
            <a:r>
              <a:rPr lang="en-US" smtClean="0"/>
              <a:t>He was not let in because he was African American.</a:t>
            </a:r>
          </a:p>
          <a:p>
            <a:r>
              <a:rPr lang="en-US" smtClean="0"/>
              <a:t>He did get into Howard University (a school for African Americans) in Washington, D.C.</a:t>
            </a:r>
          </a:p>
          <a:p>
            <a:r>
              <a:rPr lang="en-US" smtClean="0"/>
              <a:t>He graduated first in his class in 1933.</a:t>
            </a:r>
          </a:p>
          <a:p>
            <a:r>
              <a:rPr lang="en-US" smtClean="0"/>
              <a:t>He became a lawyer for the National Association for the Advancement of Colored People (NAACP).</a:t>
            </a:r>
          </a:p>
        </p:txBody>
      </p:sp>
      <p:sp>
        <p:nvSpPr>
          <p:cNvPr id="17410" name="Title 6"/>
          <p:cNvSpPr>
            <a:spLocks noGrp="1"/>
          </p:cNvSpPr>
          <p:nvPr>
            <p:ph type="title"/>
          </p:nvPr>
        </p:nvSpPr>
        <p:spPr>
          <a:xfrm>
            <a:off x="228600" y="228600"/>
            <a:ext cx="8763000" cy="1395413"/>
          </a:xfrm>
        </p:spPr>
        <p:txBody>
          <a:bodyPr/>
          <a:lstStyle/>
          <a:p>
            <a:r>
              <a:rPr lang="en-US" smtClean="0"/>
              <a:t>The Fight For Justice Begins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NAACP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2239963"/>
            <a:ext cx="3803650" cy="3876675"/>
          </a:xfrm>
        </p:spPr>
        <p:txBody>
          <a:bodyPr rtlCol="0">
            <a:normAutofit fontScale="92500" lnSpcReduction="10000"/>
          </a:bodyPr>
          <a:lstStyle/>
          <a:p>
            <a:pPr marL="365760" indent="-365760" fontAlgn="auto">
              <a:spcAft>
                <a:spcPts val="0"/>
              </a:spcAft>
              <a:buFont typeface="Wingdings" pitchFamily="2" charset="2"/>
              <a:buChar char=""/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+mn-ea"/>
                <a:cs typeface="+mn-cs"/>
              </a:rPr>
              <a:t>The NAACP is a group that works to end discrimination in America.</a:t>
            </a:r>
          </a:p>
          <a:p>
            <a:pPr marL="365760" indent="-365760" fontAlgn="auto">
              <a:spcAft>
                <a:spcPts val="0"/>
              </a:spcAft>
              <a:buFont typeface="Wingdings" pitchFamily="2" charset="2"/>
              <a:buChar char=""/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+mn-ea"/>
                <a:cs typeface="+mn-cs"/>
              </a:rPr>
              <a:t>The NAACP was founded on February 12, 1909. </a:t>
            </a:r>
          </a:p>
          <a:p>
            <a:pPr marL="365760" indent="-365760" fontAlgn="auto">
              <a:spcAft>
                <a:spcPts val="0"/>
              </a:spcAft>
              <a:buFont typeface="Wingdings" pitchFamily="2" charset="2"/>
              <a:buChar char=""/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+mn-ea"/>
                <a:cs typeface="+mn-cs"/>
              </a:rPr>
              <a:t>The NAACP was formed partly in response to the Race Riot of 1908 in Springfield, Illinois. 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ea typeface="+mn-ea"/>
              <a:cs typeface="+mn-cs"/>
            </a:endParaRPr>
          </a:p>
        </p:txBody>
      </p:sp>
      <p:pic>
        <p:nvPicPr>
          <p:cNvPr id="18436" name="Picture 4" descr="images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5027613" y="2239963"/>
            <a:ext cx="3038475" cy="38766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Thurgood Marshall: </a:t>
            </a:r>
            <a:br>
              <a:rPr lang="en-US" dirty="0" smtClean="0">
                <a:ea typeface="+mj-ea"/>
                <a:cs typeface="+mj-cs"/>
              </a:rPr>
            </a:br>
            <a:r>
              <a:rPr lang="en-US" dirty="0" smtClean="0">
                <a:ea typeface="+mj-ea"/>
                <a:cs typeface="+mj-cs"/>
              </a:rPr>
              <a:t>Working for Civil Rights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138"/>
            <a:ext cx="6400800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>
                <a:ea typeface="+mn-ea"/>
                <a:cs typeface="+mn-cs"/>
              </a:rPr>
              <a:t>By: Danielle Ruff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>
                <a:ea typeface="+mn-ea"/>
                <a:cs typeface="+mn-cs"/>
              </a:rPr>
              <a:t>Cartersville Elementary School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>
                <a:ea typeface="+mn-ea"/>
                <a:cs typeface="+mn-cs"/>
              </a:rPr>
              <a:t>3</a:t>
            </a:r>
            <a:r>
              <a:rPr lang="en-US" baseline="30000" dirty="0" smtClean="0">
                <a:ea typeface="+mn-ea"/>
                <a:cs typeface="+mn-cs"/>
              </a:rPr>
              <a:t>rd</a:t>
            </a:r>
            <a:r>
              <a:rPr lang="en-US" dirty="0" smtClean="0">
                <a:ea typeface="+mn-ea"/>
                <a:cs typeface="+mn-cs"/>
              </a:rPr>
              <a:t> Grade</a:t>
            </a:r>
            <a:endParaRPr lang="en-US" dirty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5310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NAACP</a:t>
            </a:r>
          </a:p>
        </p:txBody>
      </p:sp>
      <p:sp>
        <p:nvSpPr>
          <p:cNvPr id="14338" name="Text Placeholder 3"/>
          <p:cNvSpPr>
            <a:spLocks noGrp="1"/>
          </p:cNvSpPr>
          <p:nvPr>
            <p:ph type="body" idx="1"/>
          </p:nvPr>
        </p:nvSpPr>
        <p:spPr>
          <a:xfrm>
            <a:off x="1050925" y="2239963"/>
            <a:ext cx="3443288" cy="658812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688975" y="2947988"/>
            <a:ext cx="3803650" cy="3171825"/>
          </a:xfrm>
        </p:spPr>
        <p:txBody>
          <a:bodyPr rtlCol="0">
            <a:normAutofit fontScale="85000" lnSpcReduction="10000"/>
          </a:bodyPr>
          <a:lstStyle/>
          <a:p>
            <a:pPr marL="365760" indent="-365760" fontAlgn="auto">
              <a:spcAft>
                <a:spcPts val="0"/>
              </a:spcAft>
              <a:buFont typeface="Wingdings" pitchFamily="2" charset="2"/>
              <a:buChar char=""/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+mn-ea"/>
                <a:cs typeface="+mn-cs"/>
              </a:rPr>
              <a:t>Marshall worked for the NAACP for the next 25 years. </a:t>
            </a:r>
          </a:p>
          <a:p>
            <a:pPr marL="365760" indent="-365760" fontAlgn="auto">
              <a:spcAft>
                <a:spcPts val="0"/>
              </a:spcAft>
              <a:buFont typeface="Wingdings" pitchFamily="2" charset="2"/>
              <a:buChar char=""/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+mn-ea"/>
                <a:cs typeface="+mn-cs"/>
              </a:rPr>
              <a:t>He argued many court cases defending the civil rights of African Americans.</a:t>
            </a:r>
          </a:p>
          <a:p>
            <a:pPr marL="365760" indent="-365760" fontAlgn="auto">
              <a:spcAft>
                <a:spcPts val="0"/>
              </a:spcAft>
              <a:buFont typeface="Wingdings" pitchFamily="2" charset="2"/>
              <a:buChar char=""/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+mn-ea"/>
                <a:cs typeface="+mn-cs"/>
              </a:rPr>
              <a:t>Marshall was a very good lawyer and won almost all of the cases he argued in front of the Supreme Court.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ea typeface="+mn-ea"/>
              <a:cs typeface="+mn-cs"/>
            </a:endParaRPr>
          </a:p>
        </p:txBody>
      </p:sp>
      <p:sp>
        <p:nvSpPr>
          <p:cNvPr id="14340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213" y="2239963"/>
            <a:ext cx="3448050" cy="658812"/>
          </a:xfrm>
        </p:spPr>
        <p:txBody>
          <a:bodyPr/>
          <a:lstStyle/>
          <a:p>
            <a:r>
              <a:rPr lang="en-US" smtClean="0"/>
              <a:t>Vocabulary</a:t>
            </a:r>
          </a:p>
        </p:txBody>
      </p:sp>
      <p:sp>
        <p:nvSpPr>
          <p:cNvPr id="14341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944813"/>
            <a:ext cx="3800475" cy="3171825"/>
          </a:xfrm>
        </p:spPr>
        <p:txBody>
          <a:bodyPr/>
          <a:lstStyle/>
          <a:p>
            <a:r>
              <a:rPr lang="en-US" smtClean="0"/>
              <a:t>Civil Rights: the basic rights all citizens are supposed to have.</a:t>
            </a:r>
          </a:p>
        </p:txBody>
      </p:sp>
    </p:spTree>
    <p:extLst>
      <p:ext uri="{BB962C8B-B14F-4D97-AF65-F5344CB8AC3E}">
        <p14:creationId xmlns:p14="http://schemas.microsoft.com/office/powerpoint/2010/main" val="4075137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Civil Rights Movement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39963"/>
            <a:ext cx="3803650" cy="3876675"/>
          </a:xfrm>
        </p:spPr>
        <p:txBody>
          <a:bodyPr rtlCol="0">
            <a:normAutofit fontScale="92500" lnSpcReduction="20000"/>
          </a:bodyPr>
          <a:lstStyle/>
          <a:p>
            <a:pPr marL="365760" indent="-365760" fontAlgn="auto">
              <a:spcAft>
                <a:spcPts val="0"/>
              </a:spcAft>
              <a:buFont typeface="Wingdings" pitchFamily="2" charset="2"/>
              <a:buChar char=""/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+mn-ea"/>
                <a:cs typeface="+mn-cs"/>
              </a:rPr>
              <a:t>Marshall’s legal work helped spark the Civil Rights Movement of the 1950s. </a:t>
            </a:r>
          </a:p>
          <a:p>
            <a:pPr marL="365760" indent="-365760" fontAlgn="auto">
              <a:spcAft>
                <a:spcPts val="0"/>
              </a:spcAft>
              <a:buFont typeface="Wingdings" pitchFamily="2" charset="2"/>
              <a:buChar char=""/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+mn-ea"/>
                <a:cs typeface="+mn-cs"/>
              </a:rPr>
              <a:t>The civil rights movement began because people wanted to end discrimination and segregation. </a:t>
            </a:r>
          </a:p>
          <a:p>
            <a:pPr marL="365760" indent="-365760" fontAlgn="auto">
              <a:spcAft>
                <a:spcPts val="0"/>
              </a:spcAft>
              <a:buFont typeface="Wingdings" pitchFamily="2" charset="2"/>
              <a:buChar char=""/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+mn-ea"/>
                <a:cs typeface="+mn-cs"/>
              </a:rPr>
              <a:t>Protests were held to persuade government leaders to change the unfair laws.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ea typeface="+mn-ea"/>
              <a:cs typeface="+mn-cs"/>
            </a:endParaRPr>
          </a:p>
        </p:txBody>
      </p:sp>
      <p:pic>
        <p:nvPicPr>
          <p:cNvPr id="15364" name="Picture 1028" descr="civil_rights_march_cut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4645025" y="2487613"/>
            <a:ext cx="3803650" cy="3381375"/>
          </a:xfrm>
        </p:spPr>
      </p:pic>
    </p:spTree>
    <p:extLst>
      <p:ext uri="{BB962C8B-B14F-4D97-AF65-F5344CB8AC3E}">
        <p14:creationId xmlns:p14="http://schemas.microsoft.com/office/powerpoint/2010/main" val="283944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Open your textbooks to pages 128-129.</a:t>
            </a:r>
          </a:p>
          <a:p>
            <a:r>
              <a:rPr lang="en-US" smtClean="0"/>
              <a:t>Lets read about some of Thurgood Marshall’s most famous cases.</a:t>
            </a:r>
          </a:p>
        </p:txBody>
      </p:sp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Famous Court Cases</a:t>
            </a:r>
          </a:p>
        </p:txBody>
      </p:sp>
    </p:spTree>
    <p:extLst>
      <p:ext uri="{BB962C8B-B14F-4D97-AF65-F5344CB8AC3E}">
        <p14:creationId xmlns:p14="http://schemas.microsoft.com/office/powerpoint/2010/main" val="344721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Hardcover">
    <a:dk1>
      <a:sysClr val="windowText" lastClr="000000"/>
    </a:dk1>
    <a:lt1>
      <a:sysClr val="window" lastClr="FFFFFF"/>
    </a:lt1>
    <a:dk2>
      <a:srgbClr val="895D1D"/>
    </a:dk2>
    <a:lt2>
      <a:srgbClr val="ECE9C6"/>
    </a:lt2>
    <a:accent1>
      <a:srgbClr val="873624"/>
    </a:accent1>
    <a:accent2>
      <a:srgbClr val="D6862D"/>
    </a:accent2>
    <a:accent3>
      <a:srgbClr val="D0BE40"/>
    </a:accent3>
    <a:accent4>
      <a:srgbClr val="877F6C"/>
    </a:accent4>
    <a:accent5>
      <a:srgbClr val="972109"/>
    </a:accent5>
    <a:accent6>
      <a:srgbClr val="AEB795"/>
    </a:accent6>
    <a:hlink>
      <a:srgbClr val="CC9900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19</TotalTime>
  <Words>568</Words>
  <Application>Microsoft Office PowerPoint</Application>
  <PresentationFormat>On-screen Show (4:3)</PresentationFormat>
  <Paragraphs>63</Paragraphs>
  <Slides>13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Book Antiqua</vt:lpstr>
      <vt:lpstr>Calibri</vt:lpstr>
      <vt:lpstr>Wingdings</vt:lpstr>
      <vt:lpstr>ヒラギノ角ゴ Pro W3</vt:lpstr>
      <vt:lpstr>Hardcover</vt:lpstr>
      <vt:lpstr>Thurgood Marshall</vt:lpstr>
      <vt:lpstr>Early Life</vt:lpstr>
      <vt:lpstr>Because of the Punishment</vt:lpstr>
      <vt:lpstr>The Fight For Justice Begins</vt:lpstr>
      <vt:lpstr>NAACP</vt:lpstr>
      <vt:lpstr>Thurgood Marshall:  Working for Civil Rights</vt:lpstr>
      <vt:lpstr>NAACP</vt:lpstr>
      <vt:lpstr>The Civil Rights Movement</vt:lpstr>
      <vt:lpstr>Famous Court Cases</vt:lpstr>
      <vt:lpstr>Thurgood Marshall: Later in Life</vt:lpstr>
      <vt:lpstr>Justice of the Supreme Court</vt:lpstr>
      <vt:lpstr>Supreme Court</vt:lpstr>
      <vt:lpstr>End of Life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Thurgood Marshall</dc:title>
  <dc:creator>Danielle</dc:creator>
  <cp:lastModifiedBy>Brittany Barnes</cp:lastModifiedBy>
  <cp:revision>5</cp:revision>
  <dcterms:created xsi:type="dcterms:W3CDTF">2013-01-01T17:11:37Z</dcterms:created>
  <dcterms:modified xsi:type="dcterms:W3CDTF">2016-03-01T19:36:01Z</dcterms:modified>
</cp:coreProperties>
</file>